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83" r:id="rId4"/>
    <p:sldId id="284" r:id="rId5"/>
    <p:sldId id="282" r:id="rId6"/>
    <p:sldId id="275" r:id="rId7"/>
    <p:sldId id="285" r:id="rId8"/>
    <p:sldId id="288" r:id="rId9"/>
    <p:sldId id="277" r:id="rId10"/>
    <p:sldId id="287" r:id="rId11"/>
    <p:sldId id="276" r:id="rId12"/>
    <p:sldId id="286" r:id="rId13"/>
    <p:sldId id="291" r:id="rId14"/>
    <p:sldId id="289" r:id="rId15"/>
    <p:sldId id="279" r:id="rId16"/>
    <p:sldId id="290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on, Sharron@CalOES" initials="LS" lastIdx="5" clrIdx="0">
    <p:extLst>
      <p:ext uri="{19B8F6BF-5375-455C-9EA6-DF929625EA0E}">
        <p15:presenceInfo xmlns:p15="http://schemas.microsoft.com/office/powerpoint/2012/main" userId="S-1-5-21-2101741899-3172460395-2139037544-188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D019E-A592-4F7B-AFB6-FD22587CC9D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5BB48-B1A6-4118-9128-F1F5A5BF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4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5BB48-B1A6-4118-9128-F1F5A5BFAE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0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0C80-4B63-410D-8A93-45DB365876D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1121-E6F4-4F71-854C-C85661DE2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0C80-4B63-410D-8A93-45DB365876D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1121-E6F4-4F71-854C-C85661DE2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0C80-4B63-410D-8A93-45DB365876D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1121-E6F4-4F71-854C-C85661DE2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7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0C80-4B63-410D-8A93-45DB365876D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1121-E6F4-4F71-854C-C85661DE2C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38200" y="1430594"/>
            <a:ext cx="10515600" cy="5899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33" y="6314183"/>
            <a:ext cx="4496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459982" y="6337190"/>
            <a:ext cx="371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https://www.listoscalifornia.org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992880" y="6228748"/>
            <a:ext cx="4206240" cy="91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0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0C80-4B63-410D-8A93-45DB365876D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1121-E6F4-4F71-854C-C85661DE2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5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0C80-4B63-410D-8A93-45DB365876D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1121-E6F4-4F71-854C-C85661DE2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4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0C80-4B63-410D-8A93-45DB365876D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1121-E6F4-4F71-854C-C85661DE2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5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0C80-4B63-410D-8A93-45DB365876D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1121-E6F4-4F71-854C-C85661DE2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4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0C80-4B63-410D-8A93-45DB365876D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1121-E6F4-4F71-854C-C85661DE2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5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0C80-4B63-410D-8A93-45DB365876D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1121-E6F4-4F71-854C-C85661DE2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8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0C80-4B63-410D-8A93-45DB365876D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1121-E6F4-4F71-854C-C85661DE2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5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60C80-4B63-410D-8A93-45DB365876D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11121-E6F4-4F71-854C-C85661DE2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listoscalifornia.org/wp-content/uploads/2020/07/508_LIS_DRG_19pp_1_45_EN_50520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PEpgxYl9Y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stos California For All Campaig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04" y="349039"/>
            <a:ext cx="3822192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369229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Listos California Emergency Preparedness Campaign: </a:t>
            </a: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An Innovative Approach to Disaster Preparedness 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Presented by the Co-Chairs of Listos CA 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September 10th, 2020</a:t>
            </a:r>
          </a:p>
          <a:p>
            <a:pPr algn="ctr"/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85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1304"/>
            <a:ext cx="10657114" cy="4914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Communications: </a:t>
            </a:r>
          </a:p>
          <a:p>
            <a:r>
              <a:rPr lang="en-US" dirty="0"/>
              <a:t>Activations to reach all vulnerable Californians with accessible preparedness information </a:t>
            </a:r>
          </a:p>
          <a:p>
            <a:r>
              <a:rPr lang="en-US" dirty="0"/>
              <a:t>COVID-19 public information dissemination </a:t>
            </a:r>
          </a:p>
          <a:p>
            <a:r>
              <a:rPr lang="en-US" dirty="0"/>
              <a:t>Relationships with media to tell stories often unheard </a:t>
            </a:r>
          </a:p>
          <a:p>
            <a:r>
              <a:rPr lang="en-US" dirty="0"/>
              <a:t>Ensuring that the culture of communities are imbedded within each and every unique approach </a:t>
            </a:r>
          </a:p>
          <a:p>
            <a:r>
              <a:rPr lang="en-US" dirty="0"/>
              <a:t>Example: Social media + working with artists with disabilities  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90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Material</a:t>
            </a:r>
            <a:r>
              <a:rPr lang="en-US" sz="3200" b="1" dirty="0"/>
              <a:t> </a:t>
            </a:r>
            <a:r>
              <a:rPr lang="en-US" b="1" dirty="0"/>
              <a:t>Development</a:t>
            </a:r>
            <a:r>
              <a:rPr lang="en-US" sz="3200" b="1" dirty="0"/>
              <a:t>:</a:t>
            </a:r>
          </a:p>
          <a:p>
            <a:r>
              <a:rPr lang="en-US" dirty="0"/>
              <a:t>All new materials based on research, best practices, and community input </a:t>
            </a:r>
          </a:p>
          <a:p>
            <a:r>
              <a:rPr lang="en-US" dirty="0"/>
              <a:t>Information that is accessible (visual, audio, digital, hard copy, video; reading level appropriate) </a:t>
            </a:r>
          </a:p>
          <a:p>
            <a:r>
              <a:rPr lang="en-US" dirty="0"/>
              <a:t>Created for audiences of different cultures, languages, and geographies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1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5 Steps Example </a:t>
            </a:r>
          </a:p>
        </p:txBody>
      </p:sp>
      <p:pic>
        <p:nvPicPr>
          <p:cNvPr id="4" name="Content Placeholder 3" descr="A graphic showing 5 steps to emergency preparedness. 1: Get official alerts. 2. Make a plan to protect your people. 3. Pack a Go-Bag with things you need. 4. Build a stay box. 5. Help friends and neighbors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7" y="1497581"/>
            <a:ext cx="4655026" cy="4655026"/>
          </a:xfrm>
        </p:spPr>
      </p:pic>
    </p:spTree>
    <p:extLst>
      <p:ext uri="{BB962C8B-B14F-4D97-AF65-F5344CB8AC3E}">
        <p14:creationId xmlns:p14="http://schemas.microsoft.com/office/powerpoint/2010/main" val="728746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Example: Disaster Guide </a:t>
            </a:r>
          </a:p>
        </p:txBody>
      </p:sp>
      <p:pic>
        <p:nvPicPr>
          <p:cNvPr id="4" name="Content Placeholder 3" descr="A graphic reading &quot;Disaster Ready Guide&quot;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72" y="1825625"/>
            <a:ext cx="5138656" cy="4351338"/>
          </a:xfrm>
        </p:spPr>
      </p:pic>
    </p:spTree>
    <p:extLst>
      <p:ext uri="{BB962C8B-B14F-4D97-AF65-F5344CB8AC3E}">
        <p14:creationId xmlns:p14="http://schemas.microsoft.com/office/powerpoint/2010/main" val="3553553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+ Community Input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5179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Research and community input are a corner stone of this movement:</a:t>
            </a:r>
          </a:p>
          <a:p>
            <a:r>
              <a:rPr lang="en-US" sz="2400" dirty="0"/>
              <a:t>Monitor by Deloitte report which included focus groups, 1-1 interviews, and document surveys to find gaps in disaster response and preparedness</a:t>
            </a:r>
          </a:p>
          <a:p>
            <a:r>
              <a:rPr lang="en-US" sz="2400" dirty="0"/>
              <a:t>EMC research that informed our communications and material development strategy </a:t>
            </a:r>
          </a:p>
          <a:p>
            <a:r>
              <a:rPr lang="en-US" sz="2400" dirty="0"/>
              <a:t>Input from our on the ground partners like Alameda Public Health Institute </a:t>
            </a:r>
          </a:p>
          <a:p>
            <a:r>
              <a:rPr lang="en-US" sz="2400" dirty="0"/>
              <a:t>Carefully selected Advisory Team which includes representatives from the State Council on Developmental Disabilities and Disability Voices United</a:t>
            </a:r>
          </a:p>
          <a:p>
            <a:r>
              <a:rPr lang="en-US" sz="2400" dirty="0"/>
              <a:t>Mapping with University of Sacramento professor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8418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Success to 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7065"/>
            <a:ext cx="10515600" cy="4351338"/>
          </a:xfrm>
        </p:spPr>
        <p:txBody>
          <a:bodyPr/>
          <a:lstStyle/>
          <a:p>
            <a:r>
              <a:rPr lang="en-US" sz="3200" b="1" dirty="0"/>
              <a:t>11,669,806 Californian’s reached overall</a:t>
            </a:r>
          </a:p>
          <a:p>
            <a:pPr lvl="1"/>
            <a:r>
              <a:rPr lang="en-US" sz="2600" dirty="0"/>
              <a:t>930,245 engaged with disaster preparedness resources </a:t>
            </a:r>
          </a:p>
          <a:p>
            <a:pPr lvl="1"/>
            <a:r>
              <a:rPr lang="en-US" sz="2600" dirty="0"/>
              <a:t>10,739,561 reached with COVID-19 communications information</a:t>
            </a:r>
          </a:p>
          <a:p>
            <a:r>
              <a:rPr lang="en-US" sz="3000" b="1" dirty="0"/>
              <a:t>Over 30% of engagements geared towards Californian’s with disabilities 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42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7065"/>
            <a:ext cx="10515600" cy="4351338"/>
          </a:xfrm>
        </p:spPr>
        <p:txBody>
          <a:bodyPr/>
          <a:lstStyle/>
          <a:p>
            <a:r>
              <a:rPr lang="en-US" dirty="0"/>
              <a:t>Our own learning from the field about engaging individuals with a diversity of abilities</a:t>
            </a:r>
          </a:p>
          <a:p>
            <a:r>
              <a:rPr lang="en-US" dirty="0"/>
              <a:t>Many of the approaches taken diverged from the status quo of traditional preparedness, this provided some unique challenges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52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Accessible Engagement: Field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Berkeley Disaster Planning Neighborhood Network matched volunteers with seniors and people with disabilities in Berkeley who needed help during the COVID 19 shelter in place order. </a:t>
            </a:r>
          </a:p>
          <a:p>
            <a:r>
              <a:rPr lang="en-US" dirty="0"/>
              <a:t>While doing these check-ins they were able to provide disaster preparedness information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717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2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Introductions </a:t>
            </a:r>
          </a:p>
          <a:p>
            <a:r>
              <a:rPr lang="en-US" dirty="0"/>
              <a:t>Campaign Background </a:t>
            </a:r>
          </a:p>
          <a:p>
            <a:r>
              <a:rPr lang="en-US" dirty="0"/>
              <a:t>Campaign Goals </a:t>
            </a:r>
          </a:p>
          <a:p>
            <a:r>
              <a:rPr lang="en-US" dirty="0"/>
              <a:t>Approach </a:t>
            </a:r>
          </a:p>
          <a:p>
            <a:r>
              <a:rPr lang="en-US" dirty="0"/>
              <a:t>Research + Community Input</a:t>
            </a:r>
          </a:p>
          <a:p>
            <a:r>
              <a:rPr lang="en-US" dirty="0"/>
              <a:t>Campaign Success to Date </a:t>
            </a:r>
          </a:p>
          <a:p>
            <a:r>
              <a:rPr lang="en-US" dirty="0"/>
              <a:t>Lessons Learned</a:t>
            </a:r>
          </a:p>
          <a:p>
            <a:r>
              <a:rPr lang="en-US" dirty="0"/>
              <a:t>Accessible Engagement: Examples from the Field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9902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Karen Baker</a:t>
            </a:r>
          </a:p>
          <a:p>
            <a:pPr marL="0" indent="0">
              <a:buNone/>
            </a:pPr>
            <a:r>
              <a:rPr lang="en-US" dirty="0"/>
              <a:t>Architect &amp; Co-Chair of Listos California Emergency Preparedness Campaign</a:t>
            </a:r>
          </a:p>
          <a:p>
            <a:pPr marL="0" indent="0">
              <a:buNone/>
            </a:pPr>
            <a:r>
              <a:rPr lang="en-US" dirty="0"/>
              <a:t>Senior Advisor to the Governor- Cal OES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Justin Knighten</a:t>
            </a:r>
          </a:p>
          <a:p>
            <a:pPr marL="0" indent="0">
              <a:buNone/>
            </a:pPr>
            <a:r>
              <a:rPr lang="en-US" dirty="0"/>
              <a:t>Co-Chair of Listos California Emergency Preparedness Campaign</a:t>
            </a:r>
          </a:p>
          <a:p>
            <a:pPr marL="0" indent="0">
              <a:buNone/>
            </a:pPr>
            <a:r>
              <a:rPr lang="en-US" dirty="0"/>
              <a:t>Assistant Deputy Director- Cal OES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9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41423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US" dirty="0"/>
              <a:t>Governor Gavin Newsom and state lawmakers invested $50 million through urgency legislation (AB 72) in January 2019 to establish the California For All Emergency Preparedness Campaign, called Listos California.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photograph of two officers standing next to each other. One is holding a sign that reads: Listos Californi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r="28600"/>
          <a:stretch/>
        </p:blipFill>
        <p:spPr>
          <a:xfrm>
            <a:off x="7216839" y="1518902"/>
            <a:ext cx="4136961" cy="46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8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Goals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Engage at least one million diverse and socially vulnerable Californians by December 2020 in disaster preparedness with accessible culturally and linguistically competent support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05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Work with trusted community allies to provide accessible tips and tools in languages and cultures that represent the great diversity of California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endParaRPr lang="en-US" sz="105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Build a social movement of self-reliance and community spirit that will make both families and communities more resilient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2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Goals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062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“We are leveraging the power of people while ensuring preparedness support and information is not only limited to those who have been privileged enough to access, understand and afford it.”</a:t>
            </a:r>
          </a:p>
          <a:p>
            <a:pPr marL="0" indent="0">
              <a:buNone/>
            </a:pPr>
            <a:r>
              <a:rPr lang="en-US" dirty="0"/>
              <a:t>– Governor Gavin Newsom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4" name="Picture 3" descr="Governor Gavin Newsom speaking to emergency respond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561" y="1690688"/>
            <a:ext cx="3736239" cy="424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3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Video </a:t>
            </a:r>
          </a:p>
        </p:txBody>
      </p:sp>
      <p:pic>
        <p:nvPicPr>
          <p:cNvPr id="6" name="-PEpgxYl9YU" descr="A video describing the mission of Listo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8617" y="1695722"/>
            <a:ext cx="7850777" cy="44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4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guiding principles to our approach include:</a:t>
            </a:r>
          </a:p>
          <a:p>
            <a:pPr marL="514350" indent="-514350">
              <a:buAutoNum type="arabicParenR"/>
            </a:pPr>
            <a:r>
              <a:rPr lang="en-US" dirty="0"/>
              <a:t>Efforts are always people and community centered; this is a bottom up approach to preparedness </a:t>
            </a:r>
          </a:p>
          <a:p>
            <a:pPr marL="514350" indent="-514350">
              <a:buAutoNum type="arabicParenR"/>
            </a:pPr>
            <a:r>
              <a:rPr lang="en-US" dirty="0"/>
              <a:t>Materials and events are accessible in all senses of the word; people with diverse abilities, languages, cultures, and understandings should be able to access our resources</a:t>
            </a:r>
          </a:p>
          <a:p>
            <a:pPr marL="514350" indent="-514350">
              <a:buAutoNum type="arabicParenR"/>
            </a:pPr>
            <a:r>
              <a:rPr lang="en-US" dirty="0"/>
              <a:t>Initiatives are focused on building whole community resiliency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7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1304"/>
            <a:ext cx="10657114" cy="4914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Programmatic: </a:t>
            </a:r>
          </a:p>
          <a:p>
            <a:r>
              <a:rPr lang="en-US" dirty="0"/>
              <a:t>Selected 24 CBO grantees in 24 counties </a:t>
            </a:r>
          </a:p>
          <a:p>
            <a:r>
              <a:rPr lang="en-US" dirty="0"/>
              <a:t>CBOs </a:t>
            </a:r>
            <a:r>
              <a:rPr lang="en-US" dirty="0" err="1"/>
              <a:t>subgranted</a:t>
            </a:r>
            <a:r>
              <a:rPr lang="en-US" dirty="0"/>
              <a:t> to close to 200 local organizations  </a:t>
            </a:r>
          </a:p>
          <a:p>
            <a:r>
              <a:rPr lang="en-US" dirty="0"/>
              <a:t>The CBO’s distribute campaign materials, PPE, and trainings through locally individualized plans (Community Investment Plans) </a:t>
            </a:r>
          </a:p>
          <a:p>
            <a:r>
              <a:rPr lang="en-US" dirty="0"/>
              <a:t>Close to 70 service and volunteer teams providing trainings to communities throughout the state </a:t>
            </a:r>
          </a:p>
          <a:p>
            <a:r>
              <a:rPr lang="en-US" dirty="0"/>
              <a:t>Example: Community Investment Plans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55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3609</TotalTime>
  <Words>649</Words>
  <Application>Microsoft Office PowerPoint</Application>
  <PresentationFormat>Widescreen</PresentationFormat>
  <Paragraphs>91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Office Theme</vt:lpstr>
      <vt:lpstr>PowerPoint Presentation</vt:lpstr>
      <vt:lpstr>Agenda</vt:lpstr>
      <vt:lpstr>Introductions </vt:lpstr>
      <vt:lpstr>Background </vt:lpstr>
      <vt:lpstr>Campaign Goals </vt:lpstr>
      <vt:lpstr>Campaign Goals </vt:lpstr>
      <vt:lpstr>Campaign Video </vt:lpstr>
      <vt:lpstr>Approach</vt:lpstr>
      <vt:lpstr>Approach</vt:lpstr>
      <vt:lpstr>Approach</vt:lpstr>
      <vt:lpstr>Approach </vt:lpstr>
      <vt:lpstr>Approach: 5 Steps Example </vt:lpstr>
      <vt:lpstr>Approach Example: Disaster Guide </vt:lpstr>
      <vt:lpstr>Research + Community Input </vt:lpstr>
      <vt:lpstr>Campaign Success to Date </vt:lpstr>
      <vt:lpstr>Lessons Learned </vt:lpstr>
      <vt:lpstr>Accessible Engagement: Field Example </vt:lpstr>
      <vt:lpstr>Questions </vt:lpstr>
    </vt:vector>
  </TitlesOfParts>
  <Company>CalOES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SuuVa@CalOES</dc:creator>
  <cp:lastModifiedBy>Gabriel Navarrette</cp:lastModifiedBy>
  <cp:revision>67</cp:revision>
  <dcterms:created xsi:type="dcterms:W3CDTF">2020-03-24T18:04:11Z</dcterms:created>
  <dcterms:modified xsi:type="dcterms:W3CDTF">2020-09-09T20:44:17Z</dcterms:modified>
</cp:coreProperties>
</file>